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53" r:id="rId3"/>
  </p:sldMasterIdLst>
  <p:notesMasterIdLst>
    <p:notesMasterId r:id="rId26"/>
  </p:notesMasterIdLst>
  <p:sldIdLst>
    <p:sldId id="256" r:id="rId4"/>
    <p:sldId id="424" r:id="rId5"/>
    <p:sldId id="355" r:id="rId6"/>
    <p:sldId id="405" r:id="rId7"/>
    <p:sldId id="406" r:id="rId8"/>
    <p:sldId id="423" r:id="rId9"/>
    <p:sldId id="407" r:id="rId10"/>
    <p:sldId id="409" r:id="rId11"/>
    <p:sldId id="408" r:id="rId12"/>
    <p:sldId id="410" r:id="rId13"/>
    <p:sldId id="411" r:id="rId14"/>
    <p:sldId id="412" r:id="rId15"/>
    <p:sldId id="414" r:id="rId16"/>
    <p:sldId id="415" r:id="rId17"/>
    <p:sldId id="416" r:id="rId18"/>
    <p:sldId id="417" r:id="rId19"/>
    <p:sldId id="418" r:id="rId20"/>
    <p:sldId id="419" r:id="rId21"/>
    <p:sldId id="420" r:id="rId22"/>
    <p:sldId id="421" r:id="rId23"/>
    <p:sldId id="422" r:id="rId24"/>
    <p:sldId id="262" r:id="rId25"/>
  </p:sldIdLst>
  <p:sldSz cx="9144000" cy="5143500" type="screen16x9"/>
  <p:notesSz cx="6858000" cy="9144000"/>
  <p:embeddedFontLst>
    <p:embeddedFont>
      <p:font typeface="나눔스퀘어 ExtraBold" panose="020B0600000101010101" pitchFamily="50" charset="-127"/>
      <p:bold r:id="rId27"/>
    </p:embeddedFont>
    <p:embeddedFont>
      <p:font typeface="나눔스퀘어_ac Bold" panose="020B0600000101010101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B4EA"/>
    <a:srgbClr val="98DFBB"/>
    <a:srgbClr val="9AD3E9"/>
    <a:srgbClr val="F8B2A3"/>
    <a:srgbClr val="F5DDCB"/>
    <a:srgbClr val="F7D597"/>
    <a:srgbClr val="F9B4A1"/>
    <a:srgbClr val="FDB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18" autoAdjust="0"/>
    <p:restoredTop sz="84118" autoAdjust="0"/>
  </p:normalViewPr>
  <p:slideViewPr>
    <p:cSldViewPr>
      <p:cViewPr varScale="1">
        <p:scale>
          <a:sx n="109" d="100"/>
          <a:sy n="109" d="100"/>
        </p:scale>
        <p:origin x="1386" y="96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b="0" dirty="0"/>
              <a:t>우리가 흔히 </a:t>
            </a:r>
            <a:r>
              <a:rPr lang="ko-KR" altLang="en-US" b="0" dirty="0" err="1"/>
              <a:t>알고있는</a:t>
            </a:r>
            <a:r>
              <a:rPr lang="ko-KR" altLang="en-US" b="0" dirty="0"/>
              <a:t> </a:t>
            </a:r>
            <a:r>
              <a:rPr lang="en-US" altLang="ko-KR" b="0" dirty="0"/>
              <a:t>JPG </a:t>
            </a:r>
            <a:r>
              <a:rPr lang="ko-KR" altLang="en-US" b="0" dirty="0"/>
              <a:t>이미지 </a:t>
            </a:r>
            <a:r>
              <a:rPr lang="en-US" altLang="ko-KR" b="0" dirty="0"/>
              <a:t>, </a:t>
            </a:r>
            <a:r>
              <a:rPr lang="ko-KR" altLang="en-US" b="0" dirty="0"/>
              <a:t>크리스티 경매에 올라온 것</a:t>
            </a:r>
            <a:endParaRPr lang="en-US" altLang="ko-KR" b="0" dirty="0"/>
          </a:p>
          <a:p>
            <a:pPr marL="0" indent="0" algn="l">
              <a:buNone/>
            </a:pPr>
            <a:r>
              <a:rPr lang="en-US" altLang="ko-KR" b="0" dirty="0"/>
              <a:t>-&gt; </a:t>
            </a:r>
            <a:r>
              <a:rPr lang="ko-KR" altLang="en-US" b="0" dirty="0" err="1"/>
              <a:t>비플</a:t>
            </a:r>
            <a:r>
              <a:rPr lang="en-US" altLang="ko-KR" b="0" dirty="0"/>
              <a:t>(NFT</a:t>
            </a:r>
            <a:r>
              <a:rPr lang="ko-KR" altLang="en-US" b="0" dirty="0"/>
              <a:t> 암호화</a:t>
            </a:r>
            <a:r>
              <a:rPr lang="en-US" altLang="ko-KR" b="0" dirty="0"/>
              <a:t> </a:t>
            </a:r>
            <a:r>
              <a:rPr lang="ko-KR" altLang="en-US" b="0" dirty="0"/>
              <a:t>아티스트</a:t>
            </a:r>
            <a:r>
              <a:rPr lang="en-US" altLang="ko-KR" b="0" dirty="0"/>
              <a:t>)</a:t>
            </a:r>
            <a:r>
              <a:rPr lang="ko-KR" altLang="en-US" b="0" dirty="0"/>
              <a:t>이 </a:t>
            </a:r>
            <a:r>
              <a:rPr lang="en-US" altLang="ko-KR" b="0" dirty="0"/>
              <a:t>NFT</a:t>
            </a:r>
            <a:r>
              <a:rPr lang="ko-KR" altLang="en-US" b="0" dirty="0"/>
              <a:t>를 </a:t>
            </a:r>
            <a:r>
              <a:rPr lang="en-US" altLang="ko-KR" b="0" dirty="0"/>
              <a:t>6</a:t>
            </a:r>
            <a:r>
              <a:rPr lang="ko-KR" altLang="en-US" b="0" dirty="0"/>
              <a:t>천 </a:t>
            </a:r>
            <a:r>
              <a:rPr lang="en-US" altLang="ko-KR" b="0" dirty="0"/>
              <a:t>9</a:t>
            </a:r>
            <a:r>
              <a:rPr lang="ko-KR" altLang="en-US" b="0" dirty="0"/>
              <a:t>백만</a:t>
            </a:r>
            <a:r>
              <a:rPr lang="en-US" altLang="ko-KR" b="0" dirty="0"/>
              <a:t>(780</a:t>
            </a:r>
            <a:r>
              <a:rPr lang="ko-KR" altLang="en-US" b="0" dirty="0"/>
              <a:t>억</a:t>
            </a:r>
            <a:r>
              <a:rPr lang="en-US" altLang="ko-KR" b="0" dirty="0"/>
              <a:t>)</a:t>
            </a:r>
            <a:r>
              <a:rPr lang="ko-KR" altLang="en-US" b="0" dirty="0"/>
              <a:t> 달러에 팔았음</a:t>
            </a:r>
            <a:endParaRPr lang="en-US" altLang="ko-KR" b="0" dirty="0"/>
          </a:p>
          <a:p>
            <a:pPr marL="0" indent="0" algn="l">
              <a:buNone/>
            </a:pPr>
            <a:r>
              <a:rPr lang="en-US" altLang="ko-KR" b="0" dirty="0"/>
              <a:t>-&gt; </a:t>
            </a:r>
            <a:r>
              <a:rPr lang="ko-KR" altLang="en-US" b="0" dirty="0"/>
              <a:t>디지털 작품</a:t>
            </a:r>
            <a:endParaRPr lang="en-US" altLang="ko-KR" b="0" dirty="0"/>
          </a:p>
          <a:p>
            <a:pPr marL="0" indent="0" algn="l">
              <a:buNone/>
            </a:pPr>
            <a:r>
              <a:rPr lang="en-US" altLang="ko-KR" b="0" dirty="0"/>
              <a:t>-&gt; </a:t>
            </a:r>
            <a:r>
              <a:rPr lang="ko-KR" altLang="en-US" b="0" dirty="0"/>
              <a:t>이걸 왜 사는가</a:t>
            </a:r>
            <a:r>
              <a:rPr lang="en-US" altLang="ko-KR" b="0" dirty="0"/>
              <a:t>? :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68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b="0" dirty="0"/>
              <a:t>디지털 작품을 왜 사는지</a:t>
            </a:r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169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ko-KR" b="0" dirty="0"/>
              <a:t>2020</a:t>
            </a:r>
            <a:r>
              <a:rPr lang="ko-KR" altLang="en-US" b="0" dirty="0"/>
              <a:t>년 </a:t>
            </a:r>
            <a:r>
              <a:rPr lang="en-US" altLang="ko-KR" b="0" dirty="0"/>
              <a:t>10</a:t>
            </a:r>
            <a:r>
              <a:rPr lang="ko-KR" altLang="en-US" b="0" dirty="0"/>
              <a:t>월 약 </a:t>
            </a:r>
            <a:r>
              <a:rPr lang="en-US" altLang="ko-KR" b="0" dirty="0"/>
              <a:t>7</a:t>
            </a:r>
            <a:r>
              <a:rPr lang="ko-KR" altLang="en-US" b="0" dirty="0"/>
              <a:t>천 </a:t>
            </a:r>
            <a:r>
              <a:rPr lang="en-US" altLang="ko-KR" b="0" dirty="0"/>
              <a:t>5000</a:t>
            </a:r>
            <a:r>
              <a:rPr lang="ko-KR" altLang="en-US" b="0" dirty="0"/>
              <a:t>만원</a:t>
            </a:r>
            <a:endParaRPr lang="en-US" altLang="ko-KR" b="0" dirty="0"/>
          </a:p>
          <a:p>
            <a:pPr marL="0" indent="0" algn="l">
              <a:buNone/>
            </a:pPr>
            <a:r>
              <a:rPr lang="en-US" altLang="ko-KR" b="0" dirty="0"/>
              <a:t>2021</a:t>
            </a:r>
            <a:r>
              <a:rPr lang="ko-KR" altLang="en-US" b="0" dirty="0"/>
              <a:t>년 </a:t>
            </a:r>
            <a:r>
              <a:rPr lang="en-US" altLang="ko-KR" b="0" dirty="0"/>
              <a:t>2</a:t>
            </a:r>
            <a:r>
              <a:rPr lang="ko-KR" altLang="en-US" b="0" dirty="0"/>
              <a:t>월 약 </a:t>
            </a:r>
            <a:r>
              <a:rPr lang="en-US" altLang="ko-KR" b="0" dirty="0"/>
              <a:t>74</a:t>
            </a:r>
            <a:r>
              <a:rPr lang="ko-KR" altLang="en-US" b="0" dirty="0"/>
              <a:t>억원</a:t>
            </a:r>
            <a:endParaRPr lang="en-US" altLang="ko-KR" b="0" dirty="0"/>
          </a:p>
          <a:p>
            <a:pPr marL="0" indent="0" algn="l">
              <a:buNone/>
            </a:pPr>
            <a:r>
              <a:rPr lang="ko-KR" altLang="en-US" b="0" dirty="0"/>
              <a:t>주식</a:t>
            </a:r>
            <a:r>
              <a:rPr lang="en-US" altLang="ko-KR" b="0" dirty="0"/>
              <a:t>, </a:t>
            </a:r>
            <a:r>
              <a:rPr lang="ko-KR" altLang="en-US" b="0" dirty="0"/>
              <a:t>코인 뿐만 아니라 디지털 자산</a:t>
            </a:r>
            <a:r>
              <a:rPr lang="en-US" altLang="ko-KR" b="0" dirty="0"/>
              <a:t>(</a:t>
            </a:r>
            <a:r>
              <a:rPr lang="ko-KR" altLang="en-US" b="0" dirty="0"/>
              <a:t>가상의 집</a:t>
            </a:r>
            <a:r>
              <a:rPr lang="en-US" altLang="ko-KR" b="0" dirty="0"/>
              <a:t>, </a:t>
            </a:r>
            <a:r>
              <a:rPr lang="ko-KR" altLang="en-US" b="0" dirty="0"/>
              <a:t>농구 경기 동영상 클립 등</a:t>
            </a:r>
            <a:r>
              <a:rPr lang="en-US" altLang="ko-KR" b="0" dirty="0"/>
              <a:t>)</a:t>
            </a:r>
            <a:r>
              <a:rPr lang="ko-KR" altLang="en-US" b="0" dirty="0"/>
              <a:t>도 뻥튀기가 될 수 있다</a:t>
            </a:r>
            <a:r>
              <a:rPr lang="en-US" altLang="ko-KR" b="0" dirty="0"/>
              <a:t>.</a:t>
            </a:r>
          </a:p>
          <a:p>
            <a:pPr marL="0" indent="0" algn="l">
              <a:buNone/>
            </a:pPr>
            <a:endParaRPr lang="en-US" altLang="ko-KR" b="0" dirty="0"/>
          </a:p>
          <a:p>
            <a:pPr marL="0" indent="0" algn="l">
              <a:buNone/>
            </a:pPr>
            <a:r>
              <a:rPr lang="en-US" altLang="ko-KR" b="0" dirty="0"/>
              <a:t>-&gt; </a:t>
            </a:r>
            <a:r>
              <a:rPr lang="ko-KR" altLang="en-US" b="0" dirty="0"/>
              <a:t>이러한 </a:t>
            </a:r>
            <a:r>
              <a:rPr lang="en-US" altLang="ko-KR" b="0" dirty="0"/>
              <a:t>NFT</a:t>
            </a:r>
            <a:r>
              <a:rPr lang="ko-KR" altLang="en-US" b="0" dirty="0"/>
              <a:t>를 왜 갑자기 설명했을까</a:t>
            </a:r>
            <a:r>
              <a:rPr lang="en-US" altLang="ko-KR" b="0" dirty="0"/>
              <a:t>? : </a:t>
            </a:r>
            <a:r>
              <a:rPr lang="ko-KR" altLang="en-US" b="0" dirty="0"/>
              <a:t>요즘 메타버스와 </a:t>
            </a:r>
            <a:r>
              <a:rPr lang="en-US" altLang="ko-KR" b="0" dirty="0"/>
              <a:t>NFT</a:t>
            </a:r>
            <a:r>
              <a:rPr lang="ko-KR" altLang="en-US" b="0" dirty="0"/>
              <a:t>가 결합이 많이 일어난다</a:t>
            </a:r>
            <a:r>
              <a:rPr lang="en-US" altLang="ko-KR" b="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871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b="0" dirty="0"/>
              <a:t>블록체인에 이미 접목되고 있는 메타버스</a:t>
            </a:r>
            <a:endParaRPr lang="en-US" altLang="ko-KR" b="0" dirty="0"/>
          </a:p>
          <a:p>
            <a:pPr marL="0" indent="0" algn="l">
              <a:buNone/>
            </a:pPr>
            <a:endParaRPr lang="en-US" altLang="ko-KR" b="0" dirty="0"/>
          </a:p>
          <a:p>
            <a:pPr marL="0" indent="0" algn="l">
              <a:buNone/>
            </a:pPr>
            <a:r>
              <a:rPr lang="ko-KR" altLang="en-US" b="0" dirty="0" err="1"/>
              <a:t>로블록스에서</a:t>
            </a:r>
            <a:r>
              <a:rPr lang="ko-KR" altLang="en-US" b="0" dirty="0"/>
              <a:t> 사용하는 가상화폐 </a:t>
            </a:r>
            <a:r>
              <a:rPr lang="en-US" altLang="ko-KR" b="0" dirty="0"/>
              <a:t>-&gt; </a:t>
            </a:r>
            <a:r>
              <a:rPr lang="ko-KR" altLang="en-US" b="0" dirty="0"/>
              <a:t>중앙 관리 방식 </a:t>
            </a:r>
            <a:r>
              <a:rPr lang="en-US" altLang="ko-KR" b="0" dirty="0"/>
              <a:t>(</a:t>
            </a:r>
            <a:r>
              <a:rPr lang="ko-KR" altLang="en-US" b="0" dirty="0"/>
              <a:t>사이월드와 </a:t>
            </a:r>
            <a:r>
              <a:rPr lang="ko-KR" altLang="en-US" b="0" dirty="0" err="1"/>
              <a:t>비슷</a:t>
            </a:r>
            <a:r>
              <a:rPr lang="en-US" altLang="ko-KR" b="0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287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b="0" dirty="0"/>
              <a:t>블록체인 기반 게임 </a:t>
            </a:r>
            <a:r>
              <a:rPr lang="ko-KR" altLang="en-US" b="0" dirty="0" err="1"/>
              <a:t>디센트럴랜드</a:t>
            </a:r>
            <a:r>
              <a:rPr lang="ko-KR" altLang="en-US" b="0" dirty="0"/>
              <a:t> </a:t>
            </a:r>
            <a:r>
              <a:rPr lang="en-US" altLang="ko-KR" b="0" dirty="0"/>
              <a:t>-&gt; NFT </a:t>
            </a:r>
            <a:r>
              <a:rPr lang="ko-KR" altLang="en-US" b="0" dirty="0"/>
              <a:t>그림 구매 가능</a:t>
            </a:r>
            <a:r>
              <a:rPr lang="en-US" altLang="ko-KR" b="0" dirty="0"/>
              <a:t>, </a:t>
            </a:r>
            <a:r>
              <a:rPr lang="ko-KR" altLang="en-US" b="0" dirty="0"/>
              <a:t>생활 가능</a:t>
            </a:r>
            <a:r>
              <a:rPr lang="en-US" altLang="ko-KR" b="0" dirty="0"/>
              <a:t>, </a:t>
            </a:r>
            <a:r>
              <a:rPr lang="ko-KR" altLang="en-US" b="0" dirty="0"/>
              <a:t>카지노 </a:t>
            </a:r>
            <a:r>
              <a:rPr lang="ko-KR" altLang="en-US" b="0" dirty="0" err="1"/>
              <a:t>즐길수있음</a:t>
            </a:r>
            <a:r>
              <a:rPr lang="en-US" altLang="ko-KR" b="0" dirty="0"/>
              <a:t>, </a:t>
            </a:r>
            <a:r>
              <a:rPr lang="ko-KR" altLang="en-US" b="0" dirty="0"/>
              <a:t>등등</a:t>
            </a:r>
            <a:r>
              <a:rPr lang="en-US" altLang="ko-KR" b="0" dirty="0"/>
              <a:t>….(2018</a:t>
            </a:r>
            <a:r>
              <a:rPr lang="ko-KR" altLang="en-US" b="0" dirty="0"/>
              <a:t>년 시작</a:t>
            </a:r>
            <a:r>
              <a:rPr lang="en-US" altLang="ko-KR" b="0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540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b="0" dirty="0" err="1"/>
              <a:t>디센트럴랜드의</a:t>
            </a:r>
            <a:r>
              <a:rPr lang="ko-KR" altLang="en-US" b="0" dirty="0"/>
              <a:t> 마켓 </a:t>
            </a:r>
            <a:r>
              <a:rPr lang="ko-KR" altLang="en-US" b="0" dirty="0" err="1"/>
              <a:t>플레이스</a:t>
            </a:r>
            <a:endParaRPr lang="en-US" altLang="ko-KR" b="0" dirty="0"/>
          </a:p>
          <a:p>
            <a:pPr marL="0" indent="0" algn="l">
              <a:buNone/>
            </a:pPr>
            <a:r>
              <a:rPr lang="en-US" altLang="ko-KR" b="0" dirty="0"/>
              <a:t>-&gt; 2018</a:t>
            </a:r>
            <a:r>
              <a:rPr lang="ko-KR" altLang="en-US" b="0" dirty="0"/>
              <a:t>년 아바타보다 디지털 공간 땅을 팜 왜 땅을 사고 </a:t>
            </a:r>
            <a:r>
              <a:rPr lang="ko-KR" altLang="en-US" b="0" dirty="0" err="1"/>
              <a:t>파는거지</a:t>
            </a:r>
            <a:r>
              <a:rPr lang="en-US" altLang="ko-KR" b="0" dirty="0"/>
              <a:t>..? </a:t>
            </a:r>
            <a:r>
              <a:rPr lang="ko-KR" altLang="en-US" b="0" dirty="0" err="1"/>
              <a:t>미친거</a:t>
            </a:r>
            <a:r>
              <a:rPr lang="ko-KR" altLang="en-US" b="0" dirty="0"/>
              <a:t> 아님</a:t>
            </a:r>
            <a:r>
              <a:rPr lang="en-US" altLang="ko-KR" b="0" dirty="0"/>
              <a:t>? -&gt; </a:t>
            </a:r>
            <a:r>
              <a:rPr lang="ko-KR" altLang="en-US" b="0" dirty="0"/>
              <a:t>가상의 희소성 생성</a:t>
            </a:r>
            <a:r>
              <a:rPr lang="en-US" altLang="ko-KR" b="0" dirty="0"/>
              <a:t>(9</a:t>
            </a:r>
            <a:r>
              <a:rPr lang="ko-KR" altLang="en-US" b="0" dirty="0"/>
              <a:t>만개로 고정</a:t>
            </a:r>
            <a:r>
              <a:rPr lang="en-US" altLang="ko-KR" b="0" dirty="0"/>
              <a:t>) -&gt; </a:t>
            </a:r>
            <a:r>
              <a:rPr lang="ko-KR" altLang="en-US" b="0" dirty="0"/>
              <a:t>컨셉 생성</a:t>
            </a:r>
            <a:endParaRPr lang="en-US" altLang="ko-KR" b="0" dirty="0"/>
          </a:p>
          <a:p>
            <a:pPr marL="0" indent="0" algn="l">
              <a:buNone/>
            </a:pPr>
            <a:r>
              <a:rPr lang="en-US" altLang="ko-KR" b="0" dirty="0"/>
              <a:t>-&gt; 3</a:t>
            </a:r>
            <a:r>
              <a:rPr lang="ko-KR" altLang="en-US" b="0" dirty="0" err="1"/>
              <a:t>년지남</a:t>
            </a:r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125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ko-KR" b="0" dirty="0"/>
              <a:t>9</a:t>
            </a:r>
            <a:r>
              <a:rPr lang="ko-KR" altLang="en-US" b="0" dirty="0"/>
              <a:t>만개 점 중에 하나 </a:t>
            </a:r>
            <a:r>
              <a:rPr lang="ko-KR" altLang="en-US" b="0" dirty="0" err="1"/>
              <a:t>비싼건</a:t>
            </a:r>
            <a:r>
              <a:rPr lang="ko-KR" altLang="en-US" b="0" dirty="0"/>
              <a:t> </a:t>
            </a:r>
            <a:r>
              <a:rPr lang="en-US" altLang="ko-KR" b="0" dirty="0"/>
              <a:t>1400</a:t>
            </a:r>
            <a:r>
              <a:rPr lang="ko-KR" altLang="en-US" b="0" dirty="0" err="1"/>
              <a:t>마넌</a:t>
            </a:r>
            <a:r>
              <a:rPr lang="ko-KR" altLang="en-US" b="0" dirty="0"/>
              <a:t> </a:t>
            </a:r>
            <a:r>
              <a:rPr lang="en-US" altLang="ko-KR" b="0" dirty="0"/>
              <a:t>(340 </a:t>
            </a:r>
            <a:r>
              <a:rPr lang="ko-KR" altLang="en-US" b="0" dirty="0"/>
              <a:t>만원</a:t>
            </a:r>
            <a:r>
              <a:rPr lang="en-US" altLang="ko-KR" b="0" dirty="0"/>
              <a:t>)</a:t>
            </a:r>
          </a:p>
          <a:p>
            <a:pPr marL="0" indent="0" algn="l">
              <a:buNone/>
            </a:pPr>
            <a:endParaRPr lang="en-US" altLang="ko-KR" b="0" dirty="0"/>
          </a:p>
          <a:p>
            <a:pPr marL="0" indent="0" algn="l">
              <a:buNone/>
            </a:pPr>
            <a:r>
              <a:rPr lang="en-US" altLang="ko-KR" b="0" dirty="0"/>
              <a:t>-&gt; </a:t>
            </a:r>
            <a:r>
              <a:rPr lang="ko-KR" altLang="en-US" b="0" dirty="0"/>
              <a:t>이러한 가상 화폐를 통해 자산이 형성됨 </a:t>
            </a:r>
            <a:r>
              <a:rPr lang="en-US" altLang="ko-KR" b="0" dirty="0"/>
              <a:t>-&gt; </a:t>
            </a:r>
            <a:r>
              <a:rPr lang="ko-KR" altLang="en-US" b="0" dirty="0"/>
              <a:t>놀이</a:t>
            </a:r>
            <a:r>
              <a:rPr lang="en-US" altLang="ko-KR" b="0" dirty="0"/>
              <a:t>? </a:t>
            </a:r>
            <a:r>
              <a:rPr lang="ko-KR" altLang="en-US" b="0" dirty="0"/>
              <a:t>경제</a:t>
            </a:r>
            <a:r>
              <a:rPr lang="en-US" altLang="ko-KR" b="0" dirty="0"/>
              <a:t>? </a:t>
            </a:r>
            <a:r>
              <a:rPr lang="ko-KR" altLang="en-US" b="0" dirty="0"/>
              <a:t>경계가 애매모호 </a:t>
            </a:r>
            <a:r>
              <a:rPr lang="en-US" altLang="ko-KR" b="0" dirty="0"/>
              <a:t>-&gt; </a:t>
            </a:r>
            <a:r>
              <a:rPr lang="ko-KR" altLang="en-US" b="0" dirty="0"/>
              <a:t>결국 거대 자본에 잠식</a:t>
            </a:r>
            <a:r>
              <a:rPr lang="en-US" altLang="ko-KR" b="0" dirty="0"/>
              <a:t>..? -&gt; </a:t>
            </a:r>
            <a:r>
              <a:rPr lang="ko-KR" altLang="en-US" b="0" dirty="0"/>
              <a:t>결국 놀이로는 아무도 사용 </a:t>
            </a:r>
            <a:r>
              <a:rPr lang="ko-KR" altLang="en-US" b="0" dirty="0" err="1"/>
              <a:t>안하게</a:t>
            </a:r>
            <a:r>
              <a:rPr lang="ko-KR" altLang="en-US" b="0" dirty="0"/>
              <a:t> 되지 않을까</a:t>
            </a:r>
            <a:endParaRPr lang="en-US" altLang="ko-KR" b="0" dirty="0"/>
          </a:p>
          <a:p>
            <a:pPr marL="0" indent="0" algn="l">
              <a:buNone/>
            </a:pPr>
            <a:endParaRPr lang="en-US" altLang="ko-KR" b="0" dirty="0"/>
          </a:p>
          <a:p>
            <a:pPr marL="0" indent="0" algn="l">
              <a:buNone/>
            </a:pPr>
            <a:r>
              <a:rPr lang="ko-KR" altLang="en-US" b="0" dirty="0"/>
              <a:t>이까지 블록체인이 접목된 메타버스의 적용사례</a:t>
            </a:r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311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b="0" dirty="0"/>
              <a:t>적용사례 </a:t>
            </a:r>
            <a:r>
              <a:rPr lang="en-US" altLang="ko-KR" b="0" dirty="0"/>
              <a:t>2. </a:t>
            </a:r>
            <a:r>
              <a:rPr lang="ko-KR" altLang="en-US" b="0" dirty="0"/>
              <a:t>메타버스 쇼핑몰</a:t>
            </a:r>
            <a:endParaRPr lang="en-US" altLang="ko-KR" b="0" dirty="0"/>
          </a:p>
          <a:p>
            <a:pPr marL="0" indent="0" algn="l">
              <a:buNone/>
            </a:pPr>
            <a:endParaRPr lang="en-US" altLang="ko-KR" b="0" dirty="0"/>
          </a:p>
          <a:p>
            <a:pPr marL="0" indent="0" algn="l">
              <a:buNone/>
            </a:pPr>
            <a:r>
              <a:rPr lang="ko-KR" altLang="en-US" b="0" dirty="0"/>
              <a:t>구찌는 실제로는 </a:t>
            </a:r>
            <a:r>
              <a:rPr lang="ko-KR" altLang="en-US" b="0" dirty="0" err="1"/>
              <a:t>몇백씩</a:t>
            </a:r>
            <a:r>
              <a:rPr lang="ko-KR" altLang="en-US" b="0" dirty="0"/>
              <a:t> 하지만 </a:t>
            </a:r>
            <a:r>
              <a:rPr lang="ko-KR" altLang="en-US" b="0" dirty="0" err="1"/>
              <a:t>제페토에서의</a:t>
            </a:r>
            <a:r>
              <a:rPr lang="ko-KR" altLang="en-US" b="0" dirty="0"/>
              <a:t> 구찌는 현실돈으로 고작 </a:t>
            </a:r>
            <a:r>
              <a:rPr lang="en-US" altLang="ko-KR" b="0" dirty="0"/>
              <a:t>6</a:t>
            </a:r>
            <a:r>
              <a:rPr lang="ko-KR" altLang="en-US" b="0" dirty="0"/>
              <a:t>천원</a:t>
            </a:r>
            <a:endParaRPr lang="en-US" altLang="ko-KR" b="0" dirty="0"/>
          </a:p>
          <a:p>
            <a:pPr marL="0" indent="0" algn="l">
              <a:buNone/>
            </a:pPr>
            <a:r>
              <a:rPr lang="en-US" altLang="ko-KR" b="0" dirty="0"/>
              <a:t>-&gt; </a:t>
            </a:r>
            <a:r>
              <a:rPr lang="ko-KR" altLang="en-US" b="0" dirty="0"/>
              <a:t>대리만족을 느낌</a:t>
            </a:r>
            <a:endParaRPr lang="en-US" altLang="ko-KR" b="0" dirty="0"/>
          </a:p>
          <a:p>
            <a:pPr marL="0" indent="0" algn="l">
              <a:buNone/>
            </a:pPr>
            <a:r>
              <a:rPr lang="ko-KR" altLang="en-US" b="0" dirty="0" err="1"/>
              <a:t>구찌입장에서는</a:t>
            </a:r>
            <a:r>
              <a:rPr lang="en-US" altLang="ko-KR" b="0" dirty="0"/>
              <a:t>? </a:t>
            </a:r>
            <a:r>
              <a:rPr lang="ko-KR" altLang="en-US" b="0" dirty="0"/>
              <a:t>실제 나온 아이템을 직접 홍보</a:t>
            </a:r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102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b="0" dirty="0"/>
              <a:t>적용사례</a:t>
            </a:r>
            <a:r>
              <a:rPr lang="en-US" altLang="ko-KR" b="0" dirty="0"/>
              <a:t> 3. </a:t>
            </a:r>
            <a:r>
              <a:rPr lang="ko-KR" altLang="en-US" b="0" dirty="0"/>
              <a:t>메타버스 대학생활</a:t>
            </a:r>
            <a:endParaRPr lang="en-US" altLang="ko-KR" b="0" dirty="0"/>
          </a:p>
          <a:p>
            <a:pPr marL="0" indent="0" algn="l">
              <a:buNone/>
            </a:pPr>
            <a:endParaRPr lang="en-US" altLang="ko-KR" b="0" dirty="0"/>
          </a:p>
          <a:p>
            <a:pPr marL="0" indent="0" algn="l">
              <a:buNone/>
            </a:pPr>
            <a:r>
              <a:rPr lang="ko-KR" altLang="en-US" b="0" dirty="0" err="1"/>
              <a:t>제페토</a:t>
            </a:r>
            <a:r>
              <a:rPr lang="en-US" altLang="ko-KR" b="0" dirty="0"/>
              <a:t> </a:t>
            </a:r>
            <a:r>
              <a:rPr lang="ko-KR" altLang="en-US" b="0" dirty="0"/>
              <a:t>등으로 이용</a:t>
            </a:r>
            <a:endParaRPr lang="en-US" altLang="ko-KR" b="0" dirty="0"/>
          </a:p>
          <a:p>
            <a:pPr marL="0" indent="0" algn="l">
              <a:buNone/>
            </a:pPr>
            <a:r>
              <a:rPr lang="ko-KR" altLang="en-US" b="0" dirty="0" err="1"/>
              <a:t>게더타운도</a:t>
            </a:r>
            <a:r>
              <a:rPr lang="ko-KR" altLang="en-US" b="0" dirty="0"/>
              <a:t> 이용</a:t>
            </a:r>
            <a:endParaRPr lang="en-US" altLang="ko-KR" b="0" dirty="0"/>
          </a:p>
          <a:p>
            <a:pPr marL="0" indent="0" algn="l">
              <a:buNone/>
            </a:pPr>
            <a:r>
              <a:rPr lang="en-US" altLang="ko-KR" b="0" dirty="0"/>
              <a:t>-&gt; </a:t>
            </a:r>
            <a:r>
              <a:rPr lang="ko-KR" altLang="en-US" b="0" dirty="0"/>
              <a:t>하지만 대학생들이 많이 이용하는가</a:t>
            </a:r>
            <a:r>
              <a:rPr lang="en-US" altLang="ko-KR" b="0" dirty="0"/>
              <a:t>…?</a:t>
            </a:r>
          </a:p>
          <a:p>
            <a:pPr marL="0" indent="0" algn="l">
              <a:buNone/>
            </a:pPr>
            <a:endParaRPr lang="en-US" altLang="ko-KR" b="0" dirty="0"/>
          </a:p>
          <a:p>
            <a:pPr marL="0" indent="0" algn="l">
              <a:buNone/>
            </a:pPr>
            <a:r>
              <a:rPr lang="ko-KR" altLang="en-US" b="0" dirty="0"/>
              <a:t>뿐만 아니라 아바타로 공연</a:t>
            </a:r>
            <a:r>
              <a:rPr lang="en-US" altLang="ko-KR" b="0" dirty="0"/>
              <a:t>, </a:t>
            </a:r>
            <a:r>
              <a:rPr lang="ko-KR" altLang="en-US" b="0" dirty="0"/>
              <a:t>설명회 등 많이 이용되고 있다</a:t>
            </a:r>
            <a:r>
              <a:rPr lang="en-US" altLang="ko-KR" b="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85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b="0" dirty="0"/>
              <a:t>메타버스는 제 </a:t>
            </a:r>
            <a:r>
              <a:rPr lang="en-US" altLang="ko-KR" b="0" dirty="0"/>
              <a:t>2</a:t>
            </a:r>
            <a:r>
              <a:rPr lang="ko-KR" altLang="en-US" b="0" dirty="0"/>
              <a:t>의 </a:t>
            </a:r>
            <a:r>
              <a:rPr lang="en-US" altLang="ko-KR" b="0" dirty="0"/>
              <a:t>SNS</a:t>
            </a:r>
            <a:r>
              <a:rPr lang="ko-KR" altLang="en-US" b="0" dirty="0"/>
              <a:t>가 가능할까</a:t>
            </a:r>
            <a:r>
              <a:rPr lang="en-US" altLang="ko-KR" b="0" dirty="0"/>
              <a:t>?</a:t>
            </a:r>
          </a:p>
          <a:p>
            <a:pPr marL="0" indent="0" algn="l">
              <a:buNone/>
            </a:pPr>
            <a:r>
              <a:rPr lang="en-US" altLang="ko-KR" b="0" dirty="0"/>
              <a:t>-&gt; </a:t>
            </a:r>
            <a:r>
              <a:rPr lang="ko-KR" altLang="en-US" b="0" dirty="0"/>
              <a:t>아직은 불가능</a:t>
            </a:r>
            <a:endParaRPr lang="en-US" altLang="ko-KR" b="0" dirty="0"/>
          </a:p>
          <a:p>
            <a:pPr marL="0" indent="0" algn="l">
              <a:buNone/>
            </a:pPr>
            <a:r>
              <a:rPr lang="ko-KR" altLang="en-US" b="0" dirty="0"/>
              <a:t>컨트롤러 제어 </a:t>
            </a:r>
            <a:r>
              <a:rPr lang="en-US" altLang="ko-KR" b="0" dirty="0"/>
              <a:t>VS </a:t>
            </a:r>
            <a:r>
              <a:rPr lang="ko-KR" altLang="en-US" b="0" dirty="0"/>
              <a:t>손가락 터치</a:t>
            </a:r>
            <a:endParaRPr lang="en-US" altLang="ko-KR" b="0" dirty="0"/>
          </a:p>
          <a:p>
            <a:pPr marL="0" indent="0" algn="l">
              <a:buNone/>
            </a:pPr>
            <a:r>
              <a:rPr lang="en-US" altLang="ko-KR" b="0" dirty="0"/>
              <a:t>: </a:t>
            </a:r>
            <a:r>
              <a:rPr lang="ko-KR" altLang="en-US" b="0" dirty="0"/>
              <a:t>현재까지는 손가락 터치가 더 간편하다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8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dirty="0"/>
              <a:t>포트나이트</a:t>
            </a:r>
            <a:r>
              <a:rPr lang="en-US" altLang="ko-KR" b="0" dirty="0"/>
              <a:t>, </a:t>
            </a:r>
            <a:r>
              <a:rPr lang="ko-KR" altLang="en-US" b="0" dirty="0" err="1"/>
              <a:t>로블록스</a:t>
            </a:r>
            <a:r>
              <a:rPr lang="en-US" altLang="ko-KR" b="0" dirty="0"/>
              <a:t>, </a:t>
            </a:r>
            <a:r>
              <a:rPr lang="ko-KR" altLang="en-US" b="0" dirty="0" err="1"/>
              <a:t>제페토</a:t>
            </a:r>
            <a:r>
              <a:rPr lang="en-US" altLang="ko-KR" b="0" dirty="0"/>
              <a:t>(</a:t>
            </a:r>
            <a:r>
              <a:rPr lang="ko-KR" altLang="en-US" b="0" dirty="0"/>
              <a:t>국내</a:t>
            </a:r>
            <a:r>
              <a:rPr lang="en-US" altLang="ko-KR" b="0" dirty="0"/>
              <a:t>), </a:t>
            </a:r>
            <a:r>
              <a:rPr lang="ko-KR" altLang="en-US" b="0" dirty="0"/>
              <a:t>마인크래프트</a:t>
            </a:r>
            <a:r>
              <a:rPr lang="en-US" altLang="ko-KR" b="0" dirty="0"/>
              <a:t>, </a:t>
            </a:r>
            <a:r>
              <a:rPr lang="ko-KR" altLang="en-US" b="0" dirty="0"/>
              <a:t>동물의 숲</a:t>
            </a:r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494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b="0" dirty="0"/>
              <a:t>약 </a:t>
            </a:r>
            <a:r>
              <a:rPr lang="en-US" altLang="ko-KR" b="0" dirty="0"/>
              <a:t>30</a:t>
            </a:r>
            <a:r>
              <a:rPr lang="ko-KR" altLang="en-US" b="0" dirty="0" err="1"/>
              <a:t>억명</a:t>
            </a:r>
            <a:r>
              <a:rPr lang="ko-KR" altLang="en-US" b="0" dirty="0"/>
              <a:t> 이용자를 가진 페이스북 소셜 </a:t>
            </a:r>
            <a:r>
              <a:rPr lang="en-US" altLang="ko-KR" b="0" dirty="0"/>
              <a:t>VR </a:t>
            </a:r>
            <a:r>
              <a:rPr lang="ko-KR" altLang="en-US" b="0" dirty="0"/>
              <a:t>성공</a:t>
            </a:r>
            <a:r>
              <a:rPr lang="en-US" altLang="ko-KR" b="0" dirty="0"/>
              <a:t>? </a:t>
            </a:r>
            <a:r>
              <a:rPr lang="ko-KR" altLang="en-US" b="0" dirty="0"/>
              <a:t>실패</a:t>
            </a:r>
            <a:r>
              <a:rPr lang="en-US" altLang="ko-KR" b="0" dirty="0"/>
              <a:t>?</a:t>
            </a:r>
          </a:p>
          <a:p>
            <a:pPr marL="0" indent="0" algn="l">
              <a:buNone/>
            </a:pPr>
            <a:r>
              <a:rPr lang="en-US" altLang="ko-KR" b="0" dirty="0"/>
              <a:t>-&gt; </a:t>
            </a:r>
            <a:r>
              <a:rPr lang="ko-KR" altLang="en-US" b="0" dirty="0"/>
              <a:t>실패로 </a:t>
            </a:r>
            <a:r>
              <a:rPr lang="ko-KR" altLang="en-US" b="0" dirty="0" err="1"/>
              <a:t>돌아감</a:t>
            </a:r>
            <a:endParaRPr lang="en-US" altLang="ko-KR" b="0" dirty="0"/>
          </a:p>
          <a:p>
            <a:pPr marL="0" indent="0" algn="l">
              <a:buNone/>
            </a:pPr>
            <a:r>
              <a:rPr lang="en-US" altLang="ko-KR" b="0" dirty="0"/>
              <a:t>VR</a:t>
            </a:r>
            <a:r>
              <a:rPr lang="ko-KR" altLang="en-US" b="0" dirty="0"/>
              <a:t>이 가지고 있는 문제점이 해결되지 않았기 때문</a:t>
            </a:r>
            <a:endParaRPr lang="en-US" altLang="ko-KR" b="0" dirty="0"/>
          </a:p>
          <a:p>
            <a:pPr marL="0" indent="0" algn="l">
              <a:buNone/>
            </a:pPr>
            <a:r>
              <a:rPr lang="en-US" altLang="ko-KR" b="0" dirty="0"/>
              <a:t>_&gt; </a:t>
            </a:r>
            <a:r>
              <a:rPr lang="ko-KR" altLang="en-US" b="0" dirty="0"/>
              <a:t>너무 무겁고</a:t>
            </a:r>
            <a:r>
              <a:rPr lang="en-US" altLang="ko-KR" b="0" dirty="0"/>
              <a:t>, </a:t>
            </a:r>
            <a:r>
              <a:rPr lang="ko-KR" altLang="en-US" b="0" dirty="0"/>
              <a:t>불편하고</a:t>
            </a:r>
            <a:r>
              <a:rPr lang="en-US" altLang="ko-KR" b="0" dirty="0"/>
              <a:t>… </a:t>
            </a:r>
            <a:r>
              <a:rPr lang="en-US" altLang="ko-KR" b="0" dirty="0" err="1"/>
              <a:t>etc</a:t>
            </a:r>
            <a:r>
              <a:rPr lang="en-US" altLang="ko-KR" b="0" dirty="0"/>
              <a:t> : </a:t>
            </a:r>
            <a:r>
              <a:rPr lang="ko-KR" altLang="en-US" b="0" dirty="0"/>
              <a:t>진입 장벽이 상당함</a:t>
            </a:r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826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52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dirty="0"/>
              <a:t>가상 </a:t>
            </a:r>
            <a:r>
              <a:rPr lang="en-US" altLang="ko-KR" b="0" dirty="0"/>
              <a:t>: meta</a:t>
            </a:r>
          </a:p>
          <a:p>
            <a:pPr algn="l"/>
            <a:r>
              <a:rPr lang="ko-KR" altLang="en-US" b="0" dirty="0"/>
              <a:t>세계 </a:t>
            </a:r>
            <a:r>
              <a:rPr lang="en-US" altLang="ko-KR" b="0" dirty="0"/>
              <a:t>: universe</a:t>
            </a:r>
          </a:p>
          <a:p>
            <a:pPr algn="l"/>
            <a:r>
              <a:rPr lang="en-US" altLang="ko-KR" b="0" dirty="0"/>
              <a:t>-&gt; </a:t>
            </a:r>
            <a:r>
              <a:rPr lang="ko-KR" altLang="en-US" b="0" dirty="0"/>
              <a:t>합성어</a:t>
            </a:r>
            <a:endParaRPr lang="en-US" altLang="ko-KR" b="0" dirty="0"/>
          </a:p>
          <a:p>
            <a:pPr algn="l"/>
            <a:r>
              <a:rPr lang="en-US" altLang="ko-KR" b="0" dirty="0"/>
              <a:t>1992</a:t>
            </a:r>
            <a:r>
              <a:rPr lang="ko-KR" altLang="en-US" b="0" dirty="0"/>
              <a:t>년 출간된 소설 </a:t>
            </a:r>
            <a:r>
              <a:rPr lang="en-US" altLang="ko-KR" b="0" dirty="0"/>
              <a:t>“</a:t>
            </a:r>
            <a:r>
              <a:rPr lang="ko-KR" altLang="en-US" b="0" dirty="0"/>
              <a:t>스노우 </a:t>
            </a:r>
            <a:r>
              <a:rPr lang="ko-KR" altLang="en-US" b="0" dirty="0" err="1"/>
              <a:t>크래시</a:t>
            </a:r>
            <a:r>
              <a:rPr lang="en-US" altLang="ko-KR" b="0" dirty="0"/>
              <a:t>＂</a:t>
            </a:r>
            <a:r>
              <a:rPr lang="ko-KR" altLang="en-US" b="0" dirty="0"/>
              <a:t>속 가상 세계 명칭인 메타버스에서 유래</a:t>
            </a:r>
            <a:endParaRPr lang="en-US" altLang="ko-KR" b="0" dirty="0"/>
          </a:p>
          <a:p>
            <a:pPr algn="l"/>
            <a:r>
              <a:rPr lang="ko-KR" altLang="en-US" b="0" dirty="0"/>
              <a:t>정의 </a:t>
            </a:r>
            <a:r>
              <a:rPr lang="en-US" altLang="ko-KR" b="0" dirty="0"/>
              <a:t>: </a:t>
            </a:r>
            <a:r>
              <a:rPr lang="ko-KR" altLang="en-US" b="0" dirty="0"/>
              <a:t>일반적으로 현실 세계와 같은 사회</a:t>
            </a:r>
            <a:r>
              <a:rPr lang="en-US" altLang="ko-KR" b="0" dirty="0"/>
              <a:t>,</a:t>
            </a:r>
            <a:r>
              <a:rPr lang="ko-KR" altLang="en-US" b="0" dirty="0"/>
              <a:t>경제적 활동이 통용되는 </a:t>
            </a:r>
            <a:r>
              <a:rPr lang="en-US" altLang="ko-KR" b="0" dirty="0"/>
              <a:t>3</a:t>
            </a:r>
            <a:r>
              <a:rPr lang="ko-KR" altLang="en-US" b="0" dirty="0"/>
              <a:t>차원 가상공간 정도로 사용되고 있으나</a:t>
            </a:r>
            <a:r>
              <a:rPr lang="en-US" altLang="ko-KR" b="0" dirty="0"/>
              <a:t>, </a:t>
            </a:r>
            <a:r>
              <a:rPr lang="ko-KR" altLang="en-US" b="0" dirty="0"/>
              <a:t>뚜렷한 정의는 확립되지 않았음</a:t>
            </a:r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15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dirty="0"/>
              <a:t>네가지 유형 포함 </a:t>
            </a:r>
            <a:r>
              <a:rPr lang="en-US" altLang="ko-KR" b="0" dirty="0"/>
              <a:t>-&gt; </a:t>
            </a:r>
            <a:r>
              <a:rPr lang="ko-KR" altLang="en-US" b="0" dirty="0"/>
              <a:t>하지만 구체적인 정의 불가</a:t>
            </a:r>
            <a:endParaRPr lang="en-US" altLang="ko-KR" b="0" dirty="0"/>
          </a:p>
          <a:p>
            <a:pPr algn="l"/>
            <a:r>
              <a:rPr lang="en-US" altLang="ko-KR" b="0" dirty="0"/>
              <a:t>Augmented Reality : </a:t>
            </a:r>
            <a:r>
              <a:rPr lang="ko-KR" altLang="en-US" b="0" dirty="0"/>
              <a:t>증강 현실 </a:t>
            </a:r>
            <a:r>
              <a:rPr lang="en-US" altLang="ko-KR" b="0" dirty="0"/>
              <a:t>– </a:t>
            </a:r>
            <a:r>
              <a:rPr lang="ko-KR" altLang="en-US" b="0" dirty="0"/>
              <a:t>현실 공간에 </a:t>
            </a:r>
            <a:r>
              <a:rPr lang="en-US" altLang="ko-KR" b="0" dirty="0"/>
              <a:t>2D </a:t>
            </a:r>
            <a:r>
              <a:rPr lang="ko-KR" altLang="en-US" b="0" dirty="0"/>
              <a:t>또는 </a:t>
            </a:r>
            <a:r>
              <a:rPr lang="en-US" altLang="ko-KR" b="0" dirty="0"/>
              <a:t>3D</a:t>
            </a:r>
            <a:r>
              <a:rPr lang="ko-KR" altLang="en-US" b="0" dirty="0"/>
              <a:t>로 표현한 가상의 겹쳐 보이는 물체를 통해 상호작용 </a:t>
            </a:r>
            <a:r>
              <a:rPr lang="ko-KR" altLang="en-US" b="0" dirty="0" err="1"/>
              <a:t>하는것</a:t>
            </a:r>
            <a:endParaRPr lang="en-US" altLang="ko-KR" b="0" dirty="0"/>
          </a:p>
          <a:p>
            <a:pPr algn="l"/>
            <a:r>
              <a:rPr lang="en-US" altLang="ko-KR" b="0" dirty="0"/>
              <a:t>Lifelogging : </a:t>
            </a:r>
            <a:r>
              <a:rPr lang="ko-KR" altLang="en-US" b="0" dirty="0"/>
              <a:t>사물과 사람에 대한 일상적인 경험과 정보를 캡처</a:t>
            </a:r>
            <a:r>
              <a:rPr lang="en-US" altLang="ko-KR" b="0" dirty="0"/>
              <a:t>, </a:t>
            </a:r>
            <a:r>
              <a:rPr lang="ko-KR" altLang="en-US" b="0" dirty="0"/>
              <a:t>저장하고 묘사</a:t>
            </a:r>
            <a:endParaRPr lang="en-US" altLang="ko-KR" b="0" dirty="0"/>
          </a:p>
          <a:p>
            <a:pPr algn="l"/>
            <a:r>
              <a:rPr lang="en-US" altLang="ko-KR" b="0" dirty="0"/>
              <a:t>Mirror worlds : </a:t>
            </a:r>
            <a:r>
              <a:rPr lang="ko-KR" altLang="en-US" b="0" dirty="0"/>
              <a:t>실제 세계를 가능한한 사실적으로 있는 그대로 반영하되 정보적으로 확장된 가상세계</a:t>
            </a:r>
            <a:endParaRPr lang="en-US" altLang="ko-KR" b="0" dirty="0"/>
          </a:p>
          <a:p>
            <a:pPr algn="l"/>
            <a:r>
              <a:rPr lang="en-US" altLang="ko-KR" b="0" dirty="0"/>
              <a:t>Virtual worlds </a:t>
            </a:r>
            <a:r>
              <a:rPr lang="ko-KR" altLang="en-US" b="0" dirty="0"/>
              <a:t>가상세계 </a:t>
            </a:r>
            <a:r>
              <a:rPr lang="en-US" altLang="ko-KR" b="0" dirty="0"/>
              <a:t>: </a:t>
            </a:r>
            <a:r>
              <a:rPr lang="ko-KR" altLang="en-US" b="0" dirty="0"/>
              <a:t>현실과 유사하거나 혹은 완전히 다른 대안적 세계를 디지털 세계로 구축</a:t>
            </a:r>
            <a:r>
              <a:rPr lang="en-US" altLang="ko-KR" b="0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250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dirty="0"/>
              <a:t>포트나이트</a:t>
            </a:r>
            <a:r>
              <a:rPr lang="en-US" altLang="ko-KR" b="0" dirty="0"/>
              <a:t>, </a:t>
            </a:r>
            <a:r>
              <a:rPr lang="ko-KR" altLang="en-US" b="0" dirty="0" err="1"/>
              <a:t>로블록스</a:t>
            </a:r>
            <a:r>
              <a:rPr lang="en-US" altLang="ko-KR" b="0" dirty="0"/>
              <a:t>, </a:t>
            </a:r>
            <a:r>
              <a:rPr lang="ko-KR" altLang="en-US" b="0" dirty="0" err="1"/>
              <a:t>제페토</a:t>
            </a:r>
            <a:r>
              <a:rPr lang="en-US" altLang="ko-KR" b="0" dirty="0"/>
              <a:t>(</a:t>
            </a:r>
            <a:r>
              <a:rPr lang="ko-KR" altLang="en-US" b="0" dirty="0"/>
              <a:t>국내</a:t>
            </a:r>
            <a:r>
              <a:rPr lang="en-US" altLang="ko-KR" b="0" dirty="0"/>
              <a:t>), </a:t>
            </a:r>
            <a:r>
              <a:rPr lang="ko-KR" altLang="en-US" b="0" dirty="0"/>
              <a:t>마인크래프트</a:t>
            </a:r>
            <a:r>
              <a:rPr lang="en-US" altLang="ko-KR" b="0" dirty="0"/>
              <a:t>, </a:t>
            </a:r>
            <a:r>
              <a:rPr lang="ko-KR" altLang="en-US" b="0" dirty="0"/>
              <a:t>동물의 숲</a:t>
            </a:r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558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dirty="0"/>
              <a:t>포트나이트</a:t>
            </a:r>
            <a:r>
              <a:rPr lang="en-US" altLang="ko-KR" b="0" dirty="0"/>
              <a:t>, </a:t>
            </a:r>
            <a:r>
              <a:rPr lang="ko-KR" altLang="en-US" b="0" dirty="0" err="1"/>
              <a:t>로블록스</a:t>
            </a:r>
            <a:r>
              <a:rPr lang="en-US" altLang="ko-KR" b="0" dirty="0"/>
              <a:t>, </a:t>
            </a:r>
            <a:r>
              <a:rPr lang="ko-KR" altLang="en-US" b="0" dirty="0" err="1"/>
              <a:t>제페토</a:t>
            </a:r>
            <a:r>
              <a:rPr lang="en-US" altLang="ko-KR" b="0" dirty="0"/>
              <a:t>(</a:t>
            </a:r>
            <a:r>
              <a:rPr lang="ko-KR" altLang="en-US" b="0" dirty="0"/>
              <a:t>국내</a:t>
            </a:r>
            <a:r>
              <a:rPr lang="en-US" altLang="ko-KR" b="0" dirty="0"/>
              <a:t>), </a:t>
            </a:r>
            <a:r>
              <a:rPr lang="ko-KR" altLang="en-US" b="0" dirty="0"/>
              <a:t>마인크래프트</a:t>
            </a:r>
            <a:r>
              <a:rPr lang="en-US" altLang="ko-KR" b="0" dirty="0"/>
              <a:t>, </a:t>
            </a:r>
            <a:r>
              <a:rPr lang="ko-KR" altLang="en-US" b="0" dirty="0"/>
              <a:t>동물의 숲</a:t>
            </a:r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447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ko-KR" b="0" dirty="0"/>
              <a:t>1. </a:t>
            </a:r>
            <a:r>
              <a:rPr lang="ko-KR" altLang="en-US" b="0" dirty="0"/>
              <a:t>한마디로 </a:t>
            </a:r>
            <a:r>
              <a:rPr lang="en-US" altLang="ko-KR" b="0" dirty="0"/>
              <a:t>10</a:t>
            </a:r>
            <a:r>
              <a:rPr lang="ko-KR" altLang="en-US" b="0" dirty="0"/>
              <a:t>대들의 참여율 매우 높음</a:t>
            </a:r>
            <a:r>
              <a:rPr lang="en-US" altLang="ko-KR" b="0" dirty="0"/>
              <a:t>(</a:t>
            </a:r>
            <a:r>
              <a:rPr lang="ko-KR" altLang="en-US" b="0" dirty="0"/>
              <a:t>미국의 </a:t>
            </a:r>
            <a:r>
              <a:rPr lang="en-US" altLang="ko-KR" b="0" dirty="0"/>
              <a:t>Z</a:t>
            </a:r>
            <a:r>
              <a:rPr lang="ko-KR" altLang="en-US" b="0" dirty="0"/>
              <a:t>세대</a:t>
            </a:r>
            <a:r>
              <a:rPr lang="en-US" altLang="ko-KR" b="0" dirty="0"/>
              <a:t>(</a:t>
            </a:r>
            <a:r>
              <a:rPr lang="ko-KR" altLang="en-US" b="0" dirty="0" err="1"/>
              <a:t>밀레니얼</a:t>
            </a:r>
            <a:r>
              <a:rPr lang="ko-KR" altLang="en-US" b="0" dirty="0"/>
              <a:t> 세대의 다음세대 의미 </a:t>
            </a:r>
            <a:r>
              <a:rPr lang="en-US" altLang="ko-KR" b="0" dirty="0"/>
              <a:t>2000~2010</a:t>
            </a:r>
            <a:r>
              <a:rPr lang="ko-KR" altLang="en-US" b="0" dirty="0"/>
              <a:t>생한 세대</a:t>
            </a:r>
            <a:r>
              <a:rPr lang="en-US" altLang="ko-KR" b="0" dirty="0"/>
              <a:t>), </a:t>
            </a:r>
            <a:r>
              <a:rPr lang="ko-KR" altLang="en-US" b="0" dirty="0"/>
              <a:t>특히 초등학생</a:t>
            </a:r>
            <a:r>
              <a:rPr lang="en-US" altLang="ko-KR" b="0" dirty="0"/>
              <a:t>) : </a:t>
            </a:r>
            <a:r>
              <a:rPr lang="ko-KR" altLang="en-US" b="0" dirty="0" err="1"/>
              <a:t>로블록스</a:t>
            </a:r>
            <a:r>
              <a:rPr lang="ko-KR" altLang="en-US" b="0" dirty="0"/>
              <a:t> </a:t>
            </a:r>
            <a:r>
              <a:rPr lang="en-US" altLang="ko-KR" b="0" dirty="0"/>
              <a:t>-&gt;</a:t>
            </a:r>
            <a:r>
              <a:rPr lang="ko-KR" altLang="en-US" b="0" dirty="0"/>
              <a:t> 아바타를 이용해 친구 사귀고</a:t>
            </a:r>
            <a:r>
              <a:rPr lang="en-US" altLang="ko-KR" b="0" dirty="0"/>
              <a:t>, </a:t>
            </a:r>
            <a:r>
              <a:rPr lang="ko-KR" altLang="en-US" b="0" dirty="0"/>
              <a:t>생활 등 여러 플랫폼으로써 가능</a:t>
            </a:r>
            <a:r>
              <a:rPr lang="en-US" altLang="ko-KR" b="0" dirty="0"/>
              <a:t>(</a:t>
            </a:r>
            <a:r>
              <a:rPr lang="ko-KR" altLang="en-US" b="0" dirty="0"/>
              <a:t>한달 사용자 </a:t>
            </a:r>
            <a:r>
              <a:rPr lang="en-US" altLang="ko-KR" b="0" dirty="0"/>
              <a:t>2</a:t>
            </a:r>
            <a:r>
              <a:rPr lang="ko-KR" altLang="en-US" b="0" dirty="0" err="1"/>
              <a:t>억명</a:t>
            </a:r>
            <a:r>
              <a:rPr lang="en-US" altLang="ko-KR" b="0" dirty="0"/>
              <a:t>, </a:t>
            </a:r>
            <a:r>
              <a:rPr lang="ko-KR" altLang="en-US" b="0" dirty="0"/>
              <a:t>유튜브보다 더 많이 즐김</a:t>
            </a:r>
            <a:r>
              <a:rPr lang="en-US" altLang="ko-KR" b="0" dirty="0"/>
              <a:t>) -&gt; </a:t>
            </a:r>
            <a:r>
              <a:rPr lang="ko-KR" altLang="en-US" b="0" dirty="0"/>
              <a:t>메타버스는 </a:t>
            </a:r>
            <a:r>
              <a:rPr lang="ko-KR" altLang="en-US" b="0" dirty="0" err="1"/>
              <a:t>로블록스에</a:t>
            </a:r>
            <a:r>
              <a:rPr lang="ko-KR" altLang="en-US" b="0" dirty="0"/>
              <a:t> 의해서 탄생된 언어</a:t>
            </a:r>
            <a:r>
              <a:rPr lang="en-US" altLang="ko-KR" b="0" dirty="0"/>
              <a:t>(WHY? </a:t>
            </a:r>
            <a:r>
              <a:rPr lang="ko-KR" altLang="en-US" b="0" dirty="0"/>
              <a:t>이 가상 세계를 </a:t>
            </a:r>
            <a:r>
              <a:rPr lang="ko-KR" altLang="en-US" b="0" dirty="0" err="1"/>
              <a:t>뭐라</a:t>
            </a:r>
            <a:r>
              <a:rPr lang="ko-KR" altLang="en-US" b="0" dirty="0"/>
              <a:t> 부를까 고민하다가  </a:t>
            </a:r>
            <a:r>
              <a:rPr lang="en-US" altLang="ko-KR" b="0" dirty="0"/>
              <a:t>SF</a:t>
            </a:r>
            <a:r>
              <a:rPr lang="ko-KR" altLang="en-US" b="0" dirty="0"/>
              <a:t>의 한 영화에서 메타버스라는 용어가 있는데 이를 활용해서 메타버스라 부르자</a:t>
            </a:r>
            <a:r>
              <a:rPr lang="en-US" altLang="ko-KR" b="0" dirty="0"/>
              <a:t>, </a:t>
            </a:r>
            <a:r>
              <a:rPr lang="ko-KR" altLang="en-US" b="0" dirty="0"/>
              <a:t>즉 메타버스 </a:t>
            </a:r>
            <a:r>
              <a:rPr lang="en-US" altLang="ko-KR" b="0" dirty="0"/>
              <a:t>== </a:t>
            </a:r>
            <a:r>
              <a:rPr lang="ko-KR" altLang="en-US" b="0" dirty="0" err="1"/>
              <a:t>로블록스</a:t>
            </a:r>
            <a:r>
              <a:rPr lang="en-US" altLang="ko-KR" b="0" dirty="0"/>
              <a:t>)</a:t>
            </a:r>
          </a:p>
          <a:p>
            <a:pPr marL="0" indent="0" algn="l">
              <a:buNone/>
            </a:pPr>
            <a:r>
              <a:rPr lang="en-US" altLang="ko-KR" b="0" dirty="0"/>
              <a:t>-&gt; </a:t>
            </a:r>
            <a:r>
              <a:rPr lang="ko-KR" altLang="en-US" b="0" dirty="0"/>
              <a:t>메타버스는 전세계적으로 붐이 아닌 한국에서만 현재 집중하고 있음</a:t>
            </a:r>
            <a:endParaRPr lang="en-US" altLang="ko-KR" b="0" dirty="0"/>
          </a:p>
          <a:p>
            <a:pPr marL="0" indent="0" algn="l">
              <a:buNone/>
            </a:pPr>
            <a:endParaRPr lang="en-US" altLang="ko-KR" b="0" dirty="0"/>
          </a:p>
          <a:p>
            <a:pPr marL="0" indent="0" algn="l">
              <a:buNone/>
            </a:pPr>
            <a:r>
              <a:rPr lang="en-US" altLang="ko-KR" b="0" dirty="0"/>
              <a:t>2. </a:t>
            </a:r>
            <a:r>
              <a:rPr lang="ko-KR" altLang="en-US" b="0" dirty="0" err="1"/>
              <a:t>로블록스가</a:t>
            </a:r>
            <a:r>
              <a:rPr lang="ko-KR" altLang="en-US" b="0" dirty="0"/>
              <a:t> </a:t>
            </a:r>
            <a:r>
              <a:rPr lang="ko-KR" altLang="en-US" b="0" dirty="0" err="1"/>
              <a:t>뜰때</a:t>
            </a:r>
            <a:r>
              <a:rPr lang="ko-KR" altLang="en-US" b="0" dirty="0"/>
              <a:t> </a:t>
            </a:r>
            <a:r>
              <a:rPr lang="en-US" altLang="ko-KR" b="0" dirty="0"/>
              <a:t>Nvidia CEO</a:t>
            </a:r>
            <a:r>
              <a:rPr lang="ko-KR" altLang="en-US" b="0" dirty="0"/>
              <a:t>가 메타버스 언어 언급 </a:t>
            </a:r>
            <a:r>
              <a:rPr lang="en-US" altLang="ko-KR" b="0" dirty="0"/>
              <a:t>-&gt; </a:t>
            </a:r>
            <a:r>
              <a:rPr lang="ko-KR" altLang="en-US" b="0" dirty="0"/>
              <a:t>사실 뉘앙스가 조금 다름</a:t>
            </a:r>
            <a:r>
              <a:rPr lang="en-US" altLang="ko-KR" b="0" dirty="0"/>
              <a:t>(</a:t>
            </a:r>
            <a:r>
              <a:rPr lang="ko-KR" altLang="en-US" b="0" dirty="0"/>
              <a:t>옴니버스를 소개하기위해 메타버스 언어 사용</a:t>
            </a:r>
            <a:r>
              <a:rPr lang="en-US" altLang="ko-KR" b="0" dirty="0"/>
              <a:t>. </a:t>
            </a:r>
            <a:r>
              <a:rPr lang="ko-KR" altLang="en-US" b="0" dirty="0"/>
              <a:t>옴니버스는 디지털 트윈 플랫폼</a:t>
            </a:r>
            <a:r>
              <a:rPr lang="en-US" altLang="ko-KR" b="0" dirty="0"/>
              <a:t>(</a:t>
            </a:r>
            <a:r>
              <a:rPr lang="ko-KR" altLang="en-US" b="0" dirty="0"/>
              <a:t>현실공간을 가상공간에 그대로 구현한 것 </a:t>
            </a:r>
            <a:r>
              <a:rPr lang="en-US" altLang="ko-KR" b="0" dirty="0"/>
              <a:t>)) -&gt; </a:t>
            </a:r>
            <a:r>
              <a:rPr lang="ko-KR" altLang="en-US" b="0" dirty="0"/>
              <a:t>현실을 왜 복제 </a:t>
            </a:r>
            <a:r>
              <a:rPr lang="en-US" altLang="ko-KR" b="0" dirty="0"/>
              <a:t>: </a:t>
            </a:r>
            <a:r>
              <a:rPr lang="ko-KR" altLang="en-US" b="0" dirty="0"/>
              <a:t>실제공간에 도입하지 않고 가상공간에서 실험 </a:t>
            </a:r>
            <a:r>
              <a:rPr lang="en-US" altLang="ko-KR" b="0" dirty="0"/>
              <a:t>-&gt; </a:t>
            </a:r>
            <a:r>
              <a:rPr lang="ko-KR" altLang="en-US" b="0" dirty="0"/>
              <a:t>주목해야하는 이유</a:t>
            </a:r>
            <a:r>
              <a:rPr lang="en-US" altLang="ko-KR" b="0" dirty="0"/>
              <a:t>? : </a:t>
            </a:r>
            <a:r>
              <a:rPr lang="ko-KR" altLang="en-US" b="0" dirty="0"/>
              <a:t>수트</a:t>
            </a:r>
            <a:r>
              <a:rPr lang="en-US" altLang="ko-KR" b="0" dirty="0"/>
              <a:t>, 5G</a:t>
            </a:r>
            <a:r>
              <a:rPr lang="ko-KR" altLang="en-US" b="0" dirty="0"/>
              <a:t>등 여러 </a:t>
            </a:r>
            <a:r>
              <a:rPr lang="ko-KR" altLang="en-US" b="0" dirty="0" err="1"/>
              <a:t>인터베이스</a:t>
            </a:r>
            <a:r>
              <a:rPr lang="ko-KR" altLang="en-US" b="0" dirty="0"/>
              <a:t> 발전하고 있으므로 차세대 성장 사업이란 사실을 부정하기 힘들다</a:t>
            </a:r>
            <a:r>
              <a:rPr lang="en-US" altLang="ko-KR" b="0" dirty="0"/>
              <a:t>. </a:t>
            </a:r>
          </a:p>
          <a:p>
            <a:pPr marL="0" indent="0" algn="l">
              <a:buNone/>
            </a:pPr>
            <a:endParaRPr lang="en-US" altLang="ko-KR" b="0" dirty="0"/>
          </a:p>
          <a:p>
            <a:pPr marL="0" indent="0" algn="l">
              <a:buNone/>
            </a:pPr>
            <a:r>
              <a:rPr lang="en-US" altLang="ko-KR" b="0" dirty="0"/>
              <a:t>3. </a:t>
            </a:r>
            <a:r>
              <a:rPr lang="ko-KR" altLang="en-US" b="0" dirty="0"/>
              <a:t>메타버스 용어 출처 </a:t>
            </a:r>
            <a:r>
              <a:rPr lang="en-US" altLang="ko-KR" b="0" dirty="0"/>
              <a:t>-&gt; </a:t>
            </a:r>
            <a:r>
              <a:rPr lang="ko-KR" altLang="en-US" b="0" dirty="0"/>
              <a:t>투자 방송에서 메타버스라는 용어를 자주 사용했음 </a:t>
            </a:r>
            <a:r>
              <a:rPr lang="en-US" altLang="ko-KR" b="0" dirty="0"/>
              <a:t>-&gt; WHY? </a:t>
            </a:r>
            <a:r>
              <a:rPr lang="ko-KR" altLang="en-US" b="0" dirty="0" err="1"/>
              <a:t>투자붐일</a:t>
            </a:r>
            <a:r>
              <a:rPr lang="ko-KR" altLang="en-US" b="0" dirty="0"/>
              <a:t> 때 마케팅적으로 메타버스 용어를 써서 </a:t>
            </a:r>
            <a:r>
              <a:rPr lang="en-US" altLang="ko-KR" b="0" dirty="0"/>
              <a:t>-&gt; </a:t>
            </a:r>
            <a:r>
              <a:rPr lang="ko-KR" altLang="en-US" b="0" dirty="0"/>
              <a:t>사람들이 혹함</a:t>
            </a:r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465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b="0" dirty="0"/>
              <a:t>세계적으로 </a:t>
            </a:r>
            <a:r>
              <a:rPr lang="ko-KR" altLang="en-US" b="0" dirty="0" err="1"/>
              <a:t>핫한</a:t>
            </a:r>
            <a:r>
              <a:rPr lang="ko-KR" altLang="en-US" b="0" dirty="0"/>
              <a:t> 것</a:t>
            </a:r>
            <a:r>
              <a:rPr lang="en-US" altLang="ko-KR" b="0" dirty="0"/>
              <a:t>, </a:t>
            </a:r>
            <a:r>
              <a:rPr lang="ko-KR" altLang="en-US" b="0" dirty="0"/>
              <a:t>블록체인</a:t>
            </a:r>
            <a:r>
              <a:rPr lang="en-US" altLang="ko-KR" b="0" dirty="0"/>
              <a:t>(</a:t>
            </a:r>
            <a:r>
              <a:rPr lang="ko-KR" altLang="en-US" b="0" i="0" dirty="0">
                <a:solidFill>
                  <a:srgbClr val="777777"/>
                </a:solidFill>
                <a:effectLst/>
                <a:latin typeface="맑은 고딕" panose="020B0503020000020004" pitchFamily="50" charset="-127"/>
              </a:rPr>
              <a:t>누구나 열람할 수 있는 디지털 장부에 거래 내역을 투명하게 기록하고</a:t>
            </a:r>
            <a:r>
              <a:rPr lang="en-US" altLang="ko-KR" b="0" i="0" dirty="0">
                <a:solidFill>
                  <a:srgbClr val="777777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777777"/>
                </a:solidFill>
                <a:effectLst/>
                <a:latin typeface="맑은 고딕" panose="020B0503020000020004" pitchFamily="50" charset="-127"/>
              </a:rPr>
              <a:t>여러 대의 컴퓨터에 이를 복제해 저장하는 분산형 데이터 저장기술</a:t>
            </a:r>
            <a:r>
              <a:rPr lang="en-US" altLang="ko-KR" b="0" i="0" dirty="0">
                <a:solidFill>
                  <a:srgbClr val="777777"/>
                </a:solidFill>
                <a:effectLst/>
                <a:latin typeface="맑은 고딕" panose="020B0503020000020004" pitchFamily="50" charset="-127"/>
              </a:rPr>
              <a:t>)</a:t>
            </a:r>
            <a:r>
              <a:rPr lang="ko-KR" altLang="en-US" b="0" dirty="0"/>
              <a:t>기술 </a:t>
            </a:r>
            <a:r>
              <a:rPr lang="en-US" altLang="ko-KR" b="0" dirty="0"/>
              <a:t>: NFT (</a:t>
            </a:r>
            <a:r>
              <a:rPr lang="ko-KR" altLang="en-US" b="0" dirty="0"/>
              <a:t>대체 불가능 토큰</a:t>
            </a:r>
            <a:r>
              <a:rPr lang="en-US" altLang="ko-KR" b="0" dirty="0"/>
              <a:t>) -&gt; </a:t>
            </a:r>
            <a:r>
              <a:rPr lang="ko-KR" altLang="en-US" b="0" dirty="0"/>
              <a:t>각자의 가치가 다름</a:t>
            </a:r>
            <a:endParaRPr lang="en-US" altLang="ko-KR" b="0" dirty="0"/>
          </a:p>
          <a:p>
            <a:pPr marL="0" indent="0" algn="l">
              <a:buNone/>
            </a:pPr>
            <a:endParaRPr lang="en-US" altLang="ko-KR" b="0" dirty="0"/>
          </a:p>
          <a:p>
            <a:pPr marL="0" indent="0" algn="l">
              <a:buNone/>
            </a:pPr>
            <a:r>
              <a:rPr lang="ko-KR" altLang="en-US" b="0" dirty="0" err="1"/>
              <a:t>내것</a:t>
            </a:r>
            <a:r>
              <a:rPr lang="ko-KR" altLang="en-US" b="0" dirty="0"/>
              <a:t> </a:t>
            </a:r>
            <a:r>
              <a:rPr lang="en-US" altLang="ko-KR" b="0" dirty="0"/>
              <a:t>1</a:t>
            </a:r>
            <a:r>
              <a:rPr lang="ko-KR" altLang="en-US" b="0" dirty="0" err="1"/>
              <a:t>비트코인</a:t>
            </a:r>
            <a:r>
              <a:rPr lang="ko-KR" altLang="en-US" b="0" dirty="0"/>
              <a:t> </a:t>
            </a:r>
            <a:r>
              <a:rPr lang="en-US" altLang="ko-KR" b="0" dirty="0"/>
              <a:t>, </a:t>
            </a:r>
            <a:r>
              <a:rPr lang="ko-KR" altLang="en-US" b="0" dirty="0" err="1"/>
              <a:t>다른사람</a:t>
            </a:r>
            <a:r>
              <a:rPr lang="ko-KR" altLang="en-US" b="0" dirty="0"/>
              <a:t> 것 </a:t>
            </a:r>
            <a:r>
              <a:rPr lang="en-US" altLang="ko-KR" b="0" dirty="0"/>
              <a:t>1 </a:t>
            </a:r>
            <a:r>
              <a:rPr lang="ko-KR" altLang="en-US" b="0" dirty="0" err="1"/>
              <a:t>비트코인의</a:t>
            </a:r>
            <a:r>
              <a:rPr lang="ko-KR" altLang="en-US" b="0" dirty="0"/>
              <a:t> 가치는 똑같음</a:t>
            </a:r>
            <a:r>
              <a:rPr lang="en-US" altLang="ko-KR" b="0" dirty="0"/>
              <a:t>(</a:t>
            </a:r>
            <a:r>
              <a:rPr lang="ko-KR" altLang="en-US" b="0" dirty="0"/>
              <a:t>대체 가능</a:t>
            </a:r>
            <a:r>
              <a:rPr lang="en-US" altLang="ko-KR" b="0" dirty="0"/>
              <a:t>)</a:t>
            </a:r>
          </a:p>
          <a:p>
            <a:pPr marL="0" indent="0" algn="l">
              <a:buNone/>
            </a:pPr>
            <a:r>
              <a:rPr lang="ko-KR" altLang="en-US" b="0" dirty="0"/>
              <a:t>내가 그린 그림 </a:t>
            </a:r>
            <a:r>
              <a:rPr lang="en-US" altLang="ko-KR" b="0" dirty="0"/>
              <a:t>, </a:t>
            </a:r>
            <a:r>
              <a:rPr lang="ko-KR" altLang="en-US" b="0" dirty="0"/>
              <a:t>피카소가 그린 그림 가치는 다르므로 대체 불가능</a:t>
            </a:r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634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b="0" dirty="0"/>
              <a:t>내가 그린 그림</a:t>
            </a:r>
            <a:r>
              <a:rPr lang="en-US" altLang="ko-KR" b="0" dirty="0"/>
              <a:t>(</a:t>
            </a:r>
            <a:r>
              <a:rPr lang="ko-KR" altLang="en-US" b="0" dirty="0"/>
              <a:t>내가 다룬 것 등</a:t>
            </a:r>
            <a:r>
              <a:rPr lang="en-US" altLang="ko-KR" b="0" dirty="0"/>
              <a:t>, </a:t>
            </a:r>
            <a:r>
              <a:rPr lang="ko-KR" altLang="en-US" b="0" dirty="0"/>
              <a:t>작품</a:t>
            </a:r>
            <a:r>
              <a:rPr lang="en-US" altLang="ko-KR" b="0" dirty="0"/>
              <a:t>)</a:t>
            </a:r>
            <a:r>
              <a:rPr lang="ko-KR" altLang="en-US" b="0" dirty="0"/>
              <a:t>에 </a:t>
            </a:r>
            <a:r>
              <a:rPr lang="ko-KR" altLang="en-US" b="0" dirty="0" err="1"/>
              <a:t>코드값을</a:t>
            </a:r>
            <a:r>
              <a:rPr lang="ko-KR" altLang="en-US" b="0" dirty="0"/>
              <a:t> 부여</a:t>
            </a:r>
            <a:endParaRPr lang="en-US" altLang="ko-KR" b="0" dirty="0"/>
          </a:p>
          <a:p>
            <a:pPr marL="0" indent="0" algn="l">
              <a:buNone/>
            </a:pPr>
            <a:r>
              <a:rPr lang="en-US" altLang="ko-KR" b="0" dirty="0"/>
              <a:t>-&gt; </a:t>
            </a:r>
            <a:r>
              <a:rPr lang="ko-KR" altLang="en-US" b="0" dirty="0"/>
              <a:t>블록체인에 기록 </a:t>
            </a:r>
            <a:r>
              <a:rPr lang="en-US" altLang="ko-KR" b="0" dirty="0"/>
              <a:t>-&gt; </a:t>
            </a:r>
            <a:r>
              <a:rPr lang="ko-KR" altLang="en-US" b="0" dirty="0"/>
              <a:t>블록체인에서 소유권 이동시 다시 블록체인에 기록</a:t>
            </a:r>
            <a:endParaRPr lang="en-US" altLang="ko-KR" b="0" dirty="0"/>
          </a:p>
          <a:p>
            <a:pPr marL="0" indent="0" algn="l">
              <a:buNone/>
            </a:pPr>
            <a:r>
              <a:rPr lang="ko-KR" altLang="en-US" b="0" dirty="0"/>
              <a:t>즉 블록 체인을 활용한 소유권</a:t>
            </a:r>
            <a:r>
              <a:rPr lang="en-US" altLang="ko-KR" b="0" dirty="0"/>
              <a:t>, </a:t>
            </a:r>
            <a:r>
              <a:rPr lang="ko-KR" altLang="en-US" b="0" dirty="0"/>
              <a:t>거래이력 정보 저장</a:t>
            </a:r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316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932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19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1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ploadvr.com/facebook-horizon-social-vr-metaverse-oc6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88432" y="2918646"/>
            <a:ext cx="5220072" cy="1080120"/>
          </a:xfrm>
        </p:spPr>
        <p:txBody>
          <a:bodyPr/>
          <a:lstStyle/>
          <a:p>
            <a:pPr lvl="0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Metaverse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이해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NFT(Non Fungible Token)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3DBC4D-6C70-489F-A8CF-E47B2A601D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3"/>
          <a:stretch/>
        </p:blipFill>
        <p:spPr>
          <a:xfrm>
            <a:off x="2152312" y="1203598"/>
            <a:ext cx="4839375" cy="325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61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NFT(Non Fungible Token)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7F445-C127-4F09-AA23-A981A6A30A43}"/>
              </a:ext>
            </a:extLst>
          </p:cNvPr>
          <p:cNvSpPr txBox="1"/>
          <p:nvPr/>
        </p:nvSpPr>
        <p:spPr>
          <a:xfrm>
            <a:off x="0" y="959481"/>
            <a:ext cx="9144000" cy="3224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구매자는 고유의 토큰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(NFT)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함께 이미지 전달 받음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30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구매자는 작품을 전시할 권리 갖게 됨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30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구매자는 작품을 되팔 수 있음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46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NFT(Non Fungible Token)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6146" name="Picture 2" descr="Beeple | CROSSROAD - Biden Win (2020) | Artsy">
            <a:extLst>
              <a:ext uri="{FF2B5EF4-FFF2-40B4-BE49-F238E27FC236}">
                <a16:creationId xmlns:a16="http://schemas.microsoft.com/office/drawing/2014/main" id="{9B33DBB5-5286-4135-8409-5AE7B40A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595" y="1059582"/>
            <a:ext cx="3716809" cy="350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11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Metaverse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적용사례</a:t>
            </a:r>
          </a:p>
        </p:txBody>
      </p:sp>
      <p:pic>
        <p:nvPicPr>
          <p:cNvPr id="8194" name="Picture 2" descr="Buy Roblox Gift Card - 2000 Robux [Includes Exclusive Virtual Item] [Online  Game Code] Online in South Korea. B07RX6FBFR">
            <a:extLst>
              <a:ext uri="{FF2B5EF4-FFF2-40B4-BE49-F238E27FC236}">
                <a16:creationId xmlns:a16="http://schemas.microsoft.com/office/drawing/2014/main" id="{75FF5CE9-F85F-438C-9C54-C9EC91114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619" y="1131590"/>
            <a:ext cx="2432762" cy="350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781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Metaverse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적용사례</a:t>
            </a:r>
          </a:p>
        </p:txBody>
      </p:sp>
      <p:pic>
        <p:nvPicPr>
          <p:cNvPr id="1026" name="Picture 2" descr="블록체인 기반 게임 '디센트럴랜드' 이용자들이 스페이스X의 우주선 발사 장면을 함께 보는 모습./출처=유튜브 채널 'The block Runner' ">
            <a:extLst>
              <a:ext uri="{FF2B5EF4-FFF2-40B4-BE49-F238E27FC236}">
                <a16:creationId xmlns:a16="http://schemas.microsoft.com/office/drawing/2014/main" id="{01A32B35-AF53-414D-BED3-0F04554B9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419622"/>
            <a:ext cx="55245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674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Metaverse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적용사례</a:t>
            </a:r>
          </a:p>
        </p:txBody>
      </p:sp>
      <p:pic>
        <p:nvPicPr>
          <p:cNvPr id="2050" name="Picture 2" descr="디센트럴랜드의 마켓플레이스./출처=디센트럴랜드 블로그 ">
            <a:extLst>
              <a:ext uri="{FF2B5EF4-FFF2-40B4-BE49-F238E27FC236}">
                <a16:creationId xmlns:a16="http://schemas.microsoft.com/office/drawing/2014/main" id="{6DA8BD97-B515-4C51-B1C8-DC8676173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786" y="915566"/>
            <a:ext cx="4076427" cy="387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908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Metaverse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적용사례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52F125-97E4-4E6C-9AFE-FD0EF551D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39" r="25447"/>
          <a:stretch/>
        </p:blipFill>
        <p:spPr>
          <a:xfrm>
            <a:off x="2555776" y="691538"/>
            <a:ext cx="3888432" cy="4124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29522D-EC4C-45FB-A795-97A3EFEBF8EC}"/>
              </a:ext>
            </a:extLst>
          </p:cNvPr>
          <p:cNvSpPr txBox="1"/>
          <p:nvPr/>
        </p:nvSpPr>
        <p:spPr>
          <a:xfrm>
            <a:off x="836436" y="1267602"/>
            <a:ext cx="212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카지노 게임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502EC-3090-4875-8086-37EBE0EBAE0B}"/>
              </a:ext>
            </a:extLst>
          </p:cNvPr>
          <p:cNvSpPr txBox="1"/>
          <p:nvPr/>
        </p:nvSpPr>
        <p:spPr>
          <a:xfrm>
            <a:off x="1043608" y="2059046"/>
            <a:ext cx="212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성인몰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38C6A2-C9C7-400D-9DCD-D145FBC1B781}"/>
              </a:ext>
            </a:extLst>
          </p:cNvPr>
          <p:cNvSpPr txBox="1"/>
          <p:nvPr/>
        </p:nvSpPr>
        <p:spPr>
          <a:xfrm>
            <a:off x="1115616" y="2665824"/>
            <a:ext cx="212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쇼핑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8990F5-AB8B-4532-BE70-1F2EAC52B690}"/>
              </a:ext>
            </a:extLst>
          </p:cNvPr>
          <p:cNvSpPr txBox="1"/>
          <p:nvPr/>
        </p:nvSpPr>
        <p:spPr>
          <a:xfrm>
            <a:off x="6239178" y="1347614"/>
            <a:ext cx="212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미래지향적 도시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CD5CB-9887-4723-9352-9A0B56A34865}"/>
              </a:ext>
            </a:extLst>
          </p:cNvPr>
          <p:cNvSpPr txBox="1"/>
          <p:nvPr/>
        </p:nvSpPr>
        <p:spPr>
          <a:xfrm>
            <a:off x="6055508" y="3795886"/>
            <a:ext cx="212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동양적 도시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525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Metaverse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적용사례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5AC189-746B-4F22-A04B-85E2BCD9E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90" y="1419622"/>
            <a:ext cx="2917020" cy="291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27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Metaverse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적용사례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9BC0A8-64C0-4C66-8E62-785A5C2F1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24" y="1922293"/>
            <a:ext cx="3270613" cy="18095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656ED0-B0BA-4879-9A0A-3D2DC8679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1923678"/>
            <a:ext cx="3197615" cy="180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62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Metaverse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는 정말 뜰까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?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2AA9471-2331-404A-99E5-BED3CE33E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87574"/>
            <a:ext cx="4876800" cy="35623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88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Introduction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897584-9E1E-481D-A411-96B0726EC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07653"/>
            <a:ext cx="3851920" cy="20409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806517-2FD5-44A8-AEEC-2E5769973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707654"/>
            <a:ext cx="3851920" cy="20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95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Metaverse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는 정말 뜰까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?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C59F19A7-002B-470F-BCD1-EEBE7DC6A5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23331" y="1563638"/>
            <a:ext cx="4697338" cy="264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0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Metaverse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는 정말 뜰까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?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BD9E5-6DE2-4AB4-9A7F-2C7E858EA1D0}"/>
              </a:ext>
            </a:extLst>
          </p:cNvPr>
          <p:cNvSpPr txBox="1"/>
          <p:nvPr/>
        </p:nvSpPr>
        <p:spPr>
          <a:xfrm>
            <a:off x="0" y="1513479"/>
            <a:ext cx="9144000" cy="2116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지금 당장은 굳이 주목할 필요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</a:t>
            </a:r>
          </a:p>
          <a:p>
            <a:pPr algn="ctr">
              <a:lnSpc>
                <a:spcPct val="30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장기적으로 천천히 발전할 플랫폼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55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03848" y="2283718"/>
            <a:ext cx="2736303" cy="576063"/>
          </a:xfrm>
        </p:spPr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FC0A63B3-C600-49D1-A69E-FD92738AA473}"/>
              </a:ext>
            </a:extLst>
          </p:cNvPr>
          <p:cNvSpPr/>
          <p:nvPr/>
        </p:nvSpPr>
        <p:spPr>
          <a:xfrm>
            <a:off x="1691680" y="1851670"/>
            <a:ext cx="2016224" cy="19442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META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18799A5-8EF7-4FE3-8CAF-2AE246D4358D}"/>
              </a:ext>
            </a:extLst>
          </p:cNvPr>
          <p:cNvSpPr/>
          <p:nvPr/>
        </p:nvSpPr>
        <p:spPr>
          <a:xfrm>
            <a:off x="5508104" y="1851670"/>
            <a:ext cx="2016224" cy="1944216"/>
          </a:xfrm>
          <a:prstGeom prst="ellipse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UNIVERSE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더하기 기호 3">
            <a:extLst>
              <a:ext uri="{FF2B5EF4-FFF2-40B4-BE49-F238E27FC236}">
                <a16:creationId xmlns:a16="http://schemas.microsoft.com/office/drawing/2014/main" id="{3EF753FD-A755-4DFB-BB7D-08E3596A8D60}"/>
              </a:ext>
            </a:extLst>
          </p:cNvPr>
          <p:cNvSpPr/>
          <p:nvPr/>
        </p:nvSpPr>
        <p:spPr>
          <a:xfrm>
            <a:off x="4067944" y="2355726"/>
            <a:ext cx="1008112" cy="1008112"/>
          </a:xfrm>
          <a:prstGeom prst="mathPlu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Metaverse?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958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A546EDB-229C-4B7A-A354-85DC19F8D54E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Metaverse Type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3F91B76-9216-4378-BD5E-0B799E3B58C2}"/>
              </a:ext>
            </a:extLst>
          </p:cNvPr>
          <p:cNvGrpSpPr/>
          <p:nvPr/>
        </p:nvGrpSpPr>
        <p:grpSpPr>
          <a:xfrm>
            <a:off x="1380596" y="771550"/>
            <a:ext cx="6382807" cy="4220823"/>
            <a:chOff x="1357545" y="890952"/>
            <a:chExt cx="6382807" cy="4220823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9F6D9C9-137D-4E43-911A-6827EA273092}"/>
                </a:ext>
              </a:extLst>
            </p:cNvPr>
            <p:cNvCxnSpPr>
              <a:cxnSpLocks/>
            </p:cNvCxnSpPr>
            <p:nvPr/>
          </p:nvCxnSpPr>
          <p:spPr>
            <a:xfrm>
              <a:off x="4548948" y="1203598"/>
              <a:ext cx="0" cy="360040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49A6D7F-29E3-47C5-AB59-EE891ACBA463}"/>
                </a:ext>
              </a:extLst>
            </p:cNvPr>
            <p:cNvCxnSpPr>
              <a:cxnSpLocks/>
            </p:cNvCxnSpPr>
            <p:nvPr/>
          </p:nvCxnSpPr>
          <p:spPr>
            <a:xfrm>
              <a:off x="2568948" y="2931790"/>
              <a:ext cx="396000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AEB180-3571-4D83-BAC3-1D17ECE2074F}"/>
                </a:ext>
              </a:extLst>
            </p:cNvPr>
            <p:cNvSpPr txBox="1"/>
            <p:nvPr/>
          </p:nvSpPr>
          <p:spPr>
            <a:xfrm>
              <a:off x="3792864" y="890952"/>
              <a:ext cx="1512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Augmentation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898E33-600D-4DBC-9639-CEBBF303C4B9}"/>
                </a:ext>
              </a:extLst>
            </p:cNvPr>
            <p:cNvSpPr txBox="1"/>
            <p:nvPr/>
          </p:nvSpPr>
          <p:spPr>
            <a:xfrm>
              <a:off x="6228184" y="2777901"/>
              <a:ext cx="1512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Intimate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F840A4-6D1C-47C8-AC34-AA882D39825E}"/>
                </a:ext>
              </a:extLst>
            </p:cNvPr>
            <p:cNvSpPr txBox="1"/>
            <p:nvPr/>
          </p:nvSpPr>
          <p:spPr>
            <a:xfrm>
              <a:off x="3792864" y="4803998"/>
              <a:ext cx="1512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Simulation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6BC7FE-EC9C-4231-916C-5D11DDD7F8B8}"/>
                </a:ext>
              </a:extLst>
            </p:cNvPr>
            <p:cNvSpPr txBox="1"/>
            <p:nvPr/>
          </p:nvSpPr>
          <p:spPr>
            <a:xfrm>
              <a:off x="1357545" y="2777901"/>
              <a:ext cx="1512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External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8D4903-84B4-47AD-8312-71E04D738330}"/>
                </a:ext>
              </a:extLst>
            </p:cNvPr>
            <p:cNvSpPr txBox="1"/>
            <p:nvPr/>
          </p:nvSpPr>
          <p:spPr>
            <a:xfrm>
              <a:off x="2616259" y="1915674"/>
              <a:ext cx="18001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98DFB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Augmented Reality</a:t>
              </a:r>
              <a:endParaRPr lang="ko-KR" altLang="en-US" sz="1400" dirty="0">
                <a:solidFill>
                  <a:srgbClr val="98DF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33616E-EB87-43D4-8180-A3E7F9CBE96F}"/>
                </a:ext>
              </a:extLst>
            </p:cNvPr>
            <p:cNvSpPr txBox="1"/>
            <p:nvPr/>
          </p:nvSpPr>
          <p:spPr>
            <a:xfrm>
              <a:off x="2771800" y="3696129"/>
              <a:ext cx="1512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A4B4E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Mirror worlds</a:t>
              </a:r>
              <a:endParaRPr lang="ko-KR" altLang="en-US" sz="1400" dirty="0">
                <a:solidFill>
                  <a:srgbClr val="A4B4E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6A21C7-3736-47A2-A01F-7590248E1C9A}"/>
                </a:ext>
              </a:extLst>
            </p:cNvPr>
            <p:cNvSpPr txBox="1"/>
            <p:nvPr/>
          </p:nvSpPr>
          <p:spPr>
            <a:xfrm>
              <a:off x="4804897" y="1895929"/>
              <a:ext cx="1512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98DFB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Lifelogging</a:t>
              </a:r>
              <a:endParaRPr lang="ko-KR" altLang="en-US" sz="1400" dirty="0">
                <a:solidFill>
                  <a:srgbClr val="98DF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89800C-DB10-46AD-8CCF-F93954A9FCA2}"/>
                </a:ext>
              </a:extLst>
            </p:cNvPr>
            <p:cNvSpPr txBox="1"/>
            <p:nvPr/>
          </p:nvSpPr>
          <p:spPr>
            <a:xfrm>
              <a:off x="4809335" y="3715874"/>
              <a:ext cx="1512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A4B4E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Virtual worlds</a:t>
              </a:r>
              <a:endParaRPr lang="ko-KR" altLang="en-US" sz="1400" dirty="0">
                <a:solidFill>
                  <a:srgbClr val="A4B4E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1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Example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028" name="Picture 4" descr="What is Roblox? Everything you need to know about the latest craze |  AppleInsider">
            <a:extLst>
              <a:ext uri="{FF2B5EF4-FFF2-40B4-BE49-F238E27FC236}">
                <a16:creationId xmlns:a16="http://schemas.microsoft.com/office/drawing/2014/main" id="{E1F341A1-6981-4DF6-9122-423390C4C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87575"/>
            <a:ext cx="3419872" cy="192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pic Games settles lawsuit over loot boxes in Fortnite, Rocket League - CNET">
            <a:extLst>
              <a:ext uri="{FF2B5EF4-FFF2-40B4-BE49-F238E27FC236}">
                <a16:creationId xmlns:a16="http://schemas.microsoft.com/office/drawing/2014/main" id="{3137FFCA-9410-4F0F-80EA-22CE88822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87574"/>
            <a:ext cx="3418258" cy="192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네이버 제페토 (Zepeto), 투자 해도 될까?">
            <a:extLst>
              <a:ext uri="{FF2B5EF4-FFF2-40B4-BE49-F238E27FC236}">
                <a16:creationId xmlns:a16="http://schemas.microsoft.com/office/drawing/2014/main" id="{186F2493-177E-41FA-A504-E84673BFC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003799"/>
            <a:ext cx="3418258" cy="16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57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Example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4740C5-38FE-4919-B571-1A3DD98B2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563638"/>
            <a:ext cx="5112568" cy="26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4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주목받는 이유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98349B-E7B9-49B8-A25C-E29EA84AA97D}"/>
              </a:ext>
            </a:extLst>
          </p:cNvPr>
          <p:cNvSpPr txBox="1"/>
          <p:nvPr/>
        </p:nvSpPr>
        <p:spPr>
          <a:xfrm>
            <a:off x="0" y="1059582"/>
            <a:ext cx="9144000" cy="3224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Z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세대의 놀라운 참여율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30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Nvidia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미래 먹거리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30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주식 투자 정보를 위한 마케팅 용어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295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NFT(Non Fungible Token)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3B1D7D-1446-4D8F-926B-03A5E46EC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287" y="1204410"/>
            <a:ext cx="1133633" cy="1190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0ABFAB-5A8A-4010-84F0-C0AC89E60B43}"/>
              </a:ext>
            </a:extLst>
          </p:cNvPr>
          <p:cNvSpPr txBox="1"/>
          <p:nvPr/>
        </p:nvSpPr>
        <p:spPr>
          <a:xfrm>
            <a:off x="2510283" y="2394389"/>
            <a:ext cx="133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비트코인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9925AC-AFEC-40C3-B356-30F7316FD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203598"/>
            <a:ext cx="1133633" cy="1190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6022E9-DF31-44C5-8199-1667AC5E696E}"/>
              </a:ext>
            </a:extLst>
          </p:cNvPr>
          <p:cNvSpPr txBox="1"/>
          <p:nvPr/>
        </p:nvSpPr>
        <p:spPr>
          <a:xfrm>
            <a:off x="5409100" y="2393577"/>
            <a:ext cx="133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비트코인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같음 기호 4">
            <a:extLst>
              <a:ext uri="{FF2B5EF4-FFF2-40B4-BE49-F238E27FC236}">
                <a16:creationId xmlns:a16="http://schemas.microsoft.com/office/drawing/2014/main" id="{AF0AE375-0771-412A-B83C-07CEE9A273BA}"/>
              </a:ext>
            </a:extLst>
          </p:cNvPr>
          <p:cNvSpPr/>
          <p:nvPr/>
        </p:nvSpPr>
        <p:spPr>
          <a:xfrm>
            <a:off x="4067944" y="1707654"/>
            <a:ext cx="1133633" cy="541907"/>
          </a:xfrm>
          <a:prstGeom prst="mathEqual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C9A63C-C0EC-424E-9AA1-D7E33C6A7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892" y="3348778"/>
            <a:ext cx="876422" cy="12098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16850-524D-400D-8FAC-EC9895399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398" y="3354032"/>
            <a:ext cx="1076475" cy="1171739"/>
          </a:xfrm>
          <a:prstGeom prst="rect">
            <a:avLst/>
          </a:prstGeom>
        </p:spPr>
      </p:pic>
      <p:sp>
        <p:nvSpPr>
          <p:cNvPr id="14" name="같음 기호 13">
            <a:extLst>
              <a:ext uri="{FF2B5EF4-FFF2-40B4-BE49-F238E27FC236}">
                <a16:creationId xmlns:a16="http://schemas.microsoft.com/office/drawing/2014/main" id="{0FF14FCF-12D6-4FDE-BA61-CE519CB2A101}"/>
              </a:ext>
            </a:extLst>
          </p:cNvPr>
          <p:cNvSpPr/>
          <p:nvPr/>
        </p:nvSpPr>
        <p:spPr>
          <a:xfrm>
            <a:off x="4017539" y="3668947"/>
            <a:ext cx="1133633" cy="541907"/>
          </a:xfrm>
          <a:prstGeom prst="mathEqual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79B067C-BC4A-4385-A171-4BC3BB9217E8}"/>
              </a:ext>
            </a:extLst>
          </p:cNvPr>
          <p:cNvCxnSpPr>
            <a:cxnSpLocks/>
          </p:cNvCxnSpPr>
          <p:nvPr/>
        </p:nvCxnSpPr>
        <p:spPr>
          <a:xfrm flipH="1">
            <a:off x="4332328" y="3507854"/>
            <a:ext cx="527704" cy="86409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177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AEBA35-F291-4C6B-8640-1AE134FAFA6D}"/>
              </a:ext>
            </a:extLst>
          </p:cNvPr>
          <p:cNvSpPr txBox="1">
            <a:spLocks/>
          </p:cNvSpPr>
          <p:nvPr/>
        </p:nvSpPr>
        <p:spPr>
          <a:xfrm>
            <a:off x="0" y="11547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NFT(Non Fungible Token)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17EF3-327C-4543-8D95-10C63CD866E1}"/>
              </a:ext>
            </a:extLst>
          </p:cNvPr>
          <p:cNvSpPr txBox="1"/>
          <p:nvPr/>
        </p:nvSpPr>
        <p:spPr>
          <a:xfrm>
            <a:off x="0" y="2080273"/>
            <a:ext cx="9144000" cy="10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블록체인을 활용한 소유권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거래이력 정보 저장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19125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16592</TotalTime>
  <Words>916</Words>
  <Application>Microsoft Office PowerPoint</Application>
  <PresentationFormat>화면 슬라이드 쇼(16:9)</PresentationFormat>
  <Paragraphs>137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Arial</vt:lpstr>
      <vt:lpstr>나눔스퀘어 ExtraBold</vt:lpstr>
      <vt:lpstr>나눔스퀘어_ac Bold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정지연</cp:lastModifiedBy>
  <cp:revision>547</cp:revision>
  <dcterms:created xsi:type="dcterms:W3CDTF">2016-12-05T23:26:54Z</dcterms:created>
  <dcterms:modified xsi:type="dcterms:W3CDTF">2021-09-09T12:11:07Z</dcterms:modified>
</cp:coreProperties>
</file>